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1" r:id="rId2"/>
    <p:sldId id="257" r:id="rId3"/>
    <p:sldId id="261" r:id="rId4"/>
    <p:sldId id="262" r:id="rId5"/>
    <p:sldId id="263" r:id="rId6"/>
    <p:sldId id="258" r:id="rId7"/>
    <p:sldId id="259" r:id="rId8"/>
    <p:sldId id="264" r:id="rId9"/>
    <p:sldId id="270" r:id="rId10"/>
    <p:sldId id="260" r:id="rId11"/>
    <p:sldId id="265" r:id="rId12"/>
    <p:sldId id="266" r:id="rId13"/>
    <p:sldId id="267" r:id="rId14"/>
    <p:sldId id="268" r:id="rId15"/>
    <p:sldId id="272" r:id="rId16"/>
    <p:sldId id="274" r:id="rId17"/>
    <p:sldId id="280" r:id="rId18"/>
    <p:sldId id="275" r:id="rId19"/>
    <p:sldId id="273" r:id="rId20"/>
    <p:sldId id="281" r:id="rId21"/>
    <p:sldId id="282" r:id="rId22"/>
    <p:sldId id="283" r:id="rId23"/>
    <p:sldId id="289" r:id="rId24"/>
    <p:sldId id="290" r:id="rId25"/>
    <p:sldId id="291" r:id="rId26"/>
    <p:sldId id="292" r:id="rId27"/>
    <p:sldId id="293" r:id="rId28"/>
    <p:sldId id="276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69"/>
  </p:normalViewPr>
  <p:slideViewPr>
    <p:cSldViewPr>
      <p:cViewPr varScale="1">
        <p:scale>
          <a:sx n="98" d="100"/>
          <a:sy n="98" d="100"/>
        </p:scale>
        <p:origin x="17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C4E3-4111-B34C-A97C-272FB228A8E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D443-6457-034A-B8DB-DE33CB321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6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http://www.kleo.ru/img/items/08vcT.jpg</a:t>
            </a:r>
            <a:r>
              <a:rPr lang="ru-RU" dirty="0"/>
              <a:t> </a:t>
            </a:r>
          </a:p>
          <a:p>
            <a:r>
              <a:rPr lang="en-US" dirty="0"/>
              <a:t>http://www.kleo.ru/img/items/kessZ.jpg</a:t>
            </a:r>
            <a:endParaRPr lang="ru-RU" dirty="0"/>
          </a:p>
          <a:p>
            <a:r>
              <a:rPr lang="en-US" dirty="0"/>
              <a:t>http://www.kleo.ru/img/items/k6AAj.jpg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4D29-9357-4590-B921-83290959E2A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7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http://www.kleo.ru/img/items/H60As.jpg</a:t>
            </a:r>
            <a:endParaRPr lang="ru-RU" dirty="0"/>
          </a:p>
          <a:p>
            <a:r>
              <a:rPr lang="en-US" dirty="0"/>
              <a:t>http://www.kleo.ru/img/items/JRsj8.jpg</a:t>
            </a:r>
            <a:endParaRPr lang="ru-RU" dirty="0"/>
          </a:p>
          <a:p>
            <a:r>
              <a:rPr lang="en-US" dirty="0"/>
              <a:t>http://www.kleo.ru/img/items/0386p.jpg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4D29-9357-4590-B921-83290959E2A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7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http://www.kleo.ru/img/items/ZnW0t.jpg</a:t>
            </a:r>
            <a:endParaRPr lang="ru-RU" dirty="0"/>
          </a:p>
          <a:p>
            <a:r>
              <a:rPr lang="en-US" dirty="0"/>
              <a:t>http://www.kleo.ru/img/items/z4MaW.jpg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4D29-9357-4590-B921-83290959E2A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http://www.kleo.ru/img/items/M7St4.jpg</a:t>
            </a:r>
            <a:endParaRPr lang="ru-RU" dirty="0"/>
          </a:p>
          <a:p>
            <a:r>
              <a:rPr lang="en-US" dirty="0"/>
              <a:t>http://www.kleo.ru/img/items/75Fj3.jpg</a:t>
            </a:r>
            <a:endParaRPr lang="ru-RU" dirty="0"/>
          </a:p>
          <a:p>
            <a:r>
              <a:rPr lang="en-US" dirty="0"/>
              <a:t>http://www.kleo.ru/img/items/B9F5B.jpg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4D29-9357-4590-B921-83290959E2A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539646" y="1825625"/>
            <a:ext cx="381593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59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D0B6B-721E-AC4D-BF50-7595BAF08E2D}"/>
              </a:ext>
            </a:extLst>
          </p:cNvPr>
          <p:cNvSpPr txBox="1"/>
          <p:nvPr/>
        </p:nvSpPr>
        <p:spPr>
          <a:xfrm>
            <a:off x="2699792" y="1700808"/>
            <a:ext cx="5002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1. (18 мая 2020 года).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А.С. Пушкина. А. Пушкин «Сказка о рыбаке и рыбке». Доп. Чтение Индийская народная сказка «Золотая рыба». </a:t>
            </a:r>
          </a:p>
        </p:txBody>
      </p:sp>
    </p:spTree>
    <p:extLst>
      <p:ext uri="{BB962C8B-B14F-4D97-AF65-F5344CB8AC3E}">
        <p14:creationId xmlns:p14="http://schemas.microsoft.com/office/powerpoint/2010/main" val="62538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Следующая сказка, </a:t>
            </a:r>
            <a:br>
              <a:rPr lang="ru-RU" dirty="0"/>
            </a:br>
            <a:r>
              <a:rPr lang="ru-RU" dirty="0"/>
              <a:t>которую написал А. С. Пушкин – </a:t>
            </a:r>
            <a:br>
              <a:rPr lang="ru-RU" dirty="0"/>
            </a:br>
            <a:r>
              <a:rPr lang="ru-RU" dirty="0"/>
              <a:t>«Сказка о попе и о работнике его </a:t>
            </a:r>
            <a:r>
              <a:rPr lang="ru-RU" dirty="0" err="1"/>
              <a:t>Балде</a:t>
            </a:r>
            <a:r>
              <a:rPr lang="ru-RU" dirty="0"/>
              <a:t>»</a:t>
            </a:r>
          </a:p>
        </p:txBody>
      </p:sp>
      <p:pic>
        <p:nvPicPr>
          <p:cNvPr id="13314" name="Picture 2" descr="https://u.livelib.ru/reader/TatyanaDavletyarova/o/911bxmt1/o-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436069" cy="3143272"/>
          </a:xfrm>
          <a:prstGeom prst="rect">
            <a:avLst/>
          </a:prstGeom>
          <a:noFill/>
        </p:spPr>
      </p:pic>
      <p:pic>
        <p:nvPicPr>
          <p:cNvPr id="13316" name="Picture 4" descr="https://a.d-cd.net/a4d982s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357586" cy="363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0" y="0"/>
            <a:ext cx="8576530" cy="19399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Сказка о царе </a:t>
            </a:r>
            <a:r>
              <a:rPr lang="ru-RU" sz="2800" b="1" dirty="0" err="1">
                <a:solidFill>
                  <a:schemeClr val="tx1"/>
                </a:solidFill>
              </a:rPr>
              <a:t>Салтане</a:t>
            </a:r>
            <a:r>
              <a:rPr lang="ru-RU" sz="2800" b="1" dirty="0">
                <a:solidFill>
                  <a:schemeClr val="tx1"/>
                </a:solidFill>
              </a:rPr>
              <a:t>, о сыне его славном и могучем богатыре князе </a:t>
            </a:r>
            <a:r>
              <a:rPr lang="ru-RU" sz="2800" b="1" dirty="0" err="1">
                <a:solidFill>
                  <a:schemeClr val="tx1"/>
                </a:solidFill>
              </a:rPr>
              <a:t>Гвидоне</a:t>
            </a: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dirty="0" err="1">
                <a:solidFill>
                  <a:schemeClr val="tx1"/>
                </a:solidFill>
              </a:rPr>
              <a:t>Салтановиче</a:t>
            </a:r>
            <a:r>
              <a:rPr lang="ru-RU" sz="2800" b="1" dirty="0">
                <a:solidFill>
                  <a:schemeClr val="tx1"/>
                </a:solidFill>
              </a:rPr>
              <a:t> и о прекрасной царевне  Лебеди»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была написана через год.</a:t>
            </a:r>
          </a:p>
        </p:txBody>
      </p:sp>
      <p:pic>
        <p:nvPicPr>
          <p:cNvPr id="34818" name="Picture 2" descr="http://mtdata.ru/u5/photo190C/2063699368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5"/>
            <a:ext cx="2928958" cy="2343166"/>
          </a:xfrm>
          <a:prstGeom prst="rect">
            <a:avLst/>
          </a:prstGeom>
          <a:noFill/>
        </p:spPr>
      </p:pic>
      <p:pic>
        <p:nvPicPr>
          <p:cNvPr id="34820" name="Picture 4" descr="http://cs5-3.4pda.to/7665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357694"/>
            <a:ext cx="2786082" cy="2089562"/>
          </a:xfrm>
          <a:prstGeom prst="rect">
            <a:avLst/>
          </a:prstGeom>
          <a:noFill/>
        </p:spPr>
      </p:pic>
      <p:pic>
        <p:nvPicPr>
          <p:cNvPr id="34822" name="Picture 6" descr="http://img1.liveinternet.ru/images/attach/c/4/80/242/80242449_large_4498623_Skazka_o_care_Saltan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3214710" cy="4243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Следующая сказка А. С. Пушкина - «Сказка о рыбаке и рыбке»</a:t>
            </a:r>
          </a:p>
        </p:txBody>
      </p:sp>
      <p:pic>
        <p:nvPicPr>
          <p:cNvPr id="37890" name="Picture 2" descr="http://freesoft.ru/screenshots/Android/715611/715611-8-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00528" cy="2497205"/>
          </a:xfrm>
          <a:prstGeom prst="rect">
            <a:avLst/>
          </a:prstGeom>
          <a:noFill/>
        </p:spPr>
      </p:pic>
      <p:sp>
        <p:nvSpPr>
          <p:cNvPr id="37892" name="AutoShape 4" descr="https://regnum.ru/uploads/pictures/news/2015/09/08/1441702377_%D0%B7%D0%BE%D0%BB%D0%BE%D1%82%D0%B0%D1%8F-%D1%80%D1%8B%D0%B1%D0%BA%D0%B0-supercookrujpg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s018.radikal.ru/i519/1201/65/5b3f444461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357586" cy="2518190"/>
          </a:xfrm>
          <a:prstGeom prst="rect">
            <a:avLst/>
          </a:prstGeom>
          <a:noFill/>
        </p:spPr>
      </p:pic>
      <p:pic>
        <p:nvPicPr>
          <p:cNvPr id="37896" name="Picture 8" descr="https://im0-tub-ru.yandex.net/i?id=b1236925b67877209d629f030befb605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4245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«Сказка о мертвой царевне и </a:t>
            </a:r>
            <a:br>
              <a:rPr lang="ru-RU" b="1" dirty="0"/>
            </a:br>
            <a:r>
              <a:rPr lang="ru-RU" b="1" dirty="0"/>
              <a:t>семи богатырях» была создана по мотивам русской народной сказки.</a:t>
            </a:r>
          </a:p>
        </p:txBody>
      </p:sp>
      <p:pic>
        <p:nvPicPr>
          <p:cNvPr id="36868" name="Picture 4" descr="http://i1.fastpic.ru/big/2010/0114/52/3b6f38c75272694134c4aef510e3b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3286148" cy="2464612"/>
          </a:xfrm>
          <a:prstGeom prst="rect">
            <a:avLst/>
          </a:prstGeom>
          <a:noFill/>
        </p:spPr>
      </p:pic>
      <p:pic>
        <p:nvPicPr>
          <p:cNvPr id="36870" name="Picture 6" descr="https://ds03.infourok.ru/uploads/ex/00af/0004bb9e-9c911c9b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3857652" cy="2893240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ru/d/db/%D0%A1%D0%BA%D0%B0%D0%B7%D0%BA%D0%B0_%D0%BE_%D0%BC%D1%91%D1%80%D1%82%D0%B2%D0%BE%D0%B9_%D1%86%D0%B0%D1%80%D0%B5%D0%B2%D0%BD%D0%B5_%D0%B8_%D0%BE_%D1%81%D0%B5%D0%BC%D0%B8_%D0%B1%D0%BE%D0%B3%D0%B0%D1%82%D1%8B%D1%80%D1%8F%D1%85_%28%D0%BA%D0%B0%D0%B4%D1%80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357694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«Сказка о золотом петушке» заканчивает цикл сказок Пушкина.</a:t>
            </a:r>
          </a:p>
        </p:txBody>
      </p:sp>
      <p:pic>
        <p:nvPicPr>
          <p:cNvPr id="35846" name="Picture 6" descr="http://my-musica.ru/uploads/images/aleksandr_sergeevich_pushkin_1799_1837_skazka_o_zolotom_petush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429024" cy="4573921"/>
          </a:xfrm>
          <a:prstGeom prst="rect">
            <a:avLst/>
          </a:prstGeom>
          <a:noFill/>
        </p:spPr>
      </p:pic>
      <p:pic>
        <p:nvPicPr>
          <p:cNvPr id="35848" name="Picture 8" descr="https://upload.wikimedia.org/wikipedia/commons/d/d3/Dadon_shemak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3643338" cy="2694065"/>
          </a:xfrm>
          <a:prstGeom prst="rect">
            <a:avLst/>
          </a:prstGeom>
          <a:noFill/>
        </p:spPr>
      </p:pic>
      <p:pic>
        <p:nvPicPr>
          <p:cNvPr id="1026" name="Picture 2" descr="Сказочный мир А. С. Пушкина в иллюстрациях И. Я. Билиб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3143272" cy="2378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D0B6B-721E-AC4D-BF50-7595BAF08E2D}"/>
              </a:ext>
            </a:extLst>
          </p:cNvPr>
          <p:cNvSpPr txBox="1"/>
          <p:nvPr/>
        </p:nvSpPr>
        <p:spPr>
          <a:xfrm>
            <a:off x="2699792" y="1700808"/>
            <a:ext cx="500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2. (19 мая 2020 года).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сказки. Ш. Перро «Кот в сапогах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9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>
            <a:extLst>
              <a:ext uri="{FF2B5EF4-FFF2-40B4-BE49-F238E27FC236}">
                <a16:creationId xmlns:a16="http://schemas.microsoft.com/office/drawing/2014/main" id="{CFA8C216-CE5B-BC49-88D6-E94E1173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3" descr="9">
            <a:extLst>
              <a:ext uri="{FF2B5EF4-FFF2-40B4-BE49-F238E27FC236}">
                <a16:creationId xmlns:a16="http://schemas.microsoft.com/office/drawing/2014/main" id="{574ED067-005F-EB4A-90BA-7610F1C4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6" descr="12">
            <a:extLst>
              <a:ext uri="{FF2B5EF4-FFF2-40B4-BE49-F238E27FC236}">
                <a16:creationId xmlns:a16="http://schemas.microsoft.com/office/drawing/2014/main" id="{92C5700C-3AAF-8643-B6B2-92DEF975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11">
            <a:extLst>
              <a:ext uri="{FF2B5EF4-FFF2-40B4-BE49-F238E27FC236}">
                <a16:creationId xmlns:a16="http://schemas.microsoft.com/office/drawing/2014/main" id="{4055FC6E-5221-EB4A-B454-ECE370B3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7">
            <a:extLst>
              <a:ext uri="{FF2B5EF4-FFF2-40B4-BE49-F238E27FC236}">
                <a16:creationId xmlns:a16="http://schemas.microsoft.com/office/drawing/2014/main" id="{B058D23B-404D-F842-93A7-B39F7D39F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        ШАРЛЬ ПЕРРО</a:t>
            </a:r>
          </a:p>
        </p:txBody>
      </p:sp>
      <p:sp>
        <p:nvSpPr>
          <p:cNvPr id="10247" name="Rectangle 18">
            <a:extLst>
              <a:ext uri="{FF2B5EF4-FFF2-40B4-BE49-F238E27FC236}">
                <a16:creationId xmlns:a16="http://schemas.microsoft.com/office/drawing/2014/main" id="{82CFD187-83AC-FE47-9CE2-4E65E3456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343775" cy="42497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  <a:p>
            <a:pPr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altLang="ru-RU"/>
          </a:p>
        </p:txBody>
      </p:sp>
      <p:pic>
        <p:nvPicPr>
          <p:cNvPr id="10" name="Picture 2" descr="C:\Users\User\Downloads\t5856SNZDNI.jpg">
            <a:extLst>
              <a:ext uri="{FF2B5EF4-FFF2-40B4-BE49-F238E27FC236}">
                <a16:creationId xmlns:a16="http://schemas.microsoft.com/office/drawing/2014/main" id="{697F8FB4-52C5-9743-B593-4C8462B4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700808"/>
            <a:ext cx="4000528" cy="4357687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6187295"/>
      </p:ext>
    </p:extLst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i="1" dirty="0">
                <a:solidFill>
                  <a:srgbClr val="002060"/>
                </a:solidFill>
              </a:rPr>
              <a:t>Как бы мне хотелось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Жить в волшебном доме,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Где хранятся сказки,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Как стихи в альбоме.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Где огонь в камине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 Создаёт уют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И на книжной полке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 Чудеса живут.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Где в старинном кресле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Чуть скрипя пером,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Сочиняет сказки</a:t>
            </a:r>
          </a:p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</a:rPr>
              <a:t>Друг мой- Шарль Перро.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Содержимое 15" descr="64182851_225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6858000"/>
          </a:xfrm>
        </p:spPr>
      </p:pic>
    </p:spTree>
    <p:extLst>
      <p:ext uri="{BB962C8B-B14F-4D97-AF65-F5344CB8AC3E}">
        <p14:creationId xmlns:p14="http://schemas.microsoft.com/office/powerpoint/2010/main" val="138323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>
            <a:extLst>
              <a:ext uri="{FF2B5EF4-FFF2-40B4-BE49-F238E27FC236}">
                <a16:creationId xmlns:a16="http://schemas.microsoft.com/office/drawing/2014/main" id="{5922648A-00CE-0C45-9580-E3E71DB8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3" descr="9">
            <a:extLst>
              <a:ext uri="{FF2B5EF4-FFF2-40B4-BE49-F238E27FC236}">
                <a16:creationId xmlns:a16="http://schemas.microsoft.com/office/drawing/2014/main" id="{D7E31E0A-772D-1049-83E2-3331665D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6" descr="12">
            <a:extLst>
              <a:ext uri="{FF2B5EF4-FFF2-40B4-BE49-F238E27FC236}">
                <a16:creationId xmlns:a16="http://schemas.microsoft.com/office/drawing/2014/main" id="{4196CF4A-B59C-1E4C-B351-F26540D3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11">
            <a:extLst>
              <a:ext uri="{FF2B5EF4-FFF2-40B4-BE49-F238E27FC236}">
                <a16:creationId xmlns:a16="http://schemas.microsoft.com/office/drawing/2014/main" id="{85B4B1A4-D049-6847-BFD2-A0E10438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7">
            <a:extLst>
              <a:ext uri="{FF2B5EF4-FFF2-40B4-BE49-F238E27FC236}">
                <a16:creationId xmlns:a16="http://schemas.microsoft.com/office/drawing/2014/main" id="{DA8C0853-1DF9-3945-93C7-9648FD385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>
                <a:solidFill>
                  <a:srgbClr val="7030A0"/>
                </a:solidFill>
                <a:latin typeface="Comic Sans MS" panose="030F0902030302020204" pitchFamily="66" charset="0"/>
              </a:rPr>
              <a:t>ИСТОРИЯ СОЗДАНИЯ СКАЗКИ</a:t>
            </a:r>
          </a:p>
        </p:txBody>
      </p:sp>
      <p:sp>
        <p:nvSpPr>
          <p:cNvPr id="11271" name="Rectangle 18">
            <a:extLst>
              <a:ext uri="{FF2B5EF4-FFF2-40B4-BE49-F238E27FC236}">
                <a16:creationId xmlns:a16="http://schemas.microsoft.com/office/drawing/2014/main" id="{5167187D-99AC-A943-B899-2FAA69055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638" y="1700213"/>
            <a:ext cx="4032250" cy="424973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Сюжет этой сказки был известен уже давно. Подобные истории встречаются в книгах итальянских сказочников. Несомненно, Перро был знаком с этими произведениями. Но он берёт за основу народную сказку. Мало того, он даёт коту имя и сапоги. Впервые в литературе появляется персонаж так изыскано одетый. Сапоги и шляпа с пером сразу выделяют его из ряда литературных представителей семейства кошачьих.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User\Desktop\carl_offterdinger_11.jpg">
            <a:extLst>
              <a:ext uri="{FF2B5EF4-FFF2-40B4-BE49-F238E27FC236}">
                <a16:creationId xmlns:a16="http://schemas.microsoft.com/office/drawing/2014/main" id="{DFC573E2-9EC0-1D4B-80AA-97F0A126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628800"/>
            <a:ext cx="321471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87758"/>
      </p:ext>
    </p:extLst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>
            <a:extLst>
              <a:ext uri="{FF2B5EF4-FFF2-40B4-BE49-F238E27FC236}">
                <a16:creationId xmlns:a16="http://schemas.microsoft.com/office/drawing/2014/main" id="{6709AE6C-DD88-004E-8863-2F422EFD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 descr="9">
            <a:extLst>
              <a:ext uri="{FF2B5EF4-FFF2-40B4-BE49-F238E27FC236}">
                <a16:creationId xmlns:a16="http://schemas.microsoft.com/office/drawing/2014/main" id="{841DC19A-8BD6-DD45-B022-09676504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6" descr="12">
            <a:extLst>
              <a:ext uri="{FF2B5EF4-FFF2-40B4-BE49-F238E27FC236}">
                <a16:creationId xmlns:a16="http://schemas.microsoft.com/office/drawing/2014/main" id="{E9688662-B353-2540-96EC-70163C25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11">
            <a:extLst>
              <a:ext uri="{FF2B5EF4-FFF2-40B4-BE49-F238E27FC236}">
                <a16:creationId xmlns:a16="http://schemas.microsoft.com/office/drawing/2014/main" id="{F4A472F0-C6F8-AA4A-8ADC-0B58DBBC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7">
            <a:extLst>
              <a:ext uri="{FF2B5EF4-FFF2-40B4-BE49-F238E27FC236}">
                <a16:creationId xmlns:a16="http://schemas.microsoft.com/office/drawing/2014/main" id="{B7A77D18-A66D-FD45-9B5F-32BD68ACD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  <a:latin typeface="Comic Sans MS" panose="030F0902030302020204" pitchFamily="66" charset="0"/>
              </a:rPr>
              <a:t>ЗАГАДКА</a:t>
            </a:r>
          </a:p>
        </p:txBody>
      </p:sp>
      <p:sp>
        <p:nvSpPr>
          <p:cNvPr id="3079" name="Rectangle 18">
            <a:extLst>
              <a:ext uri="{FF2B5EF4-FFF2-40B4-BE49-F238E27FC236}">
                <a16:creationId xmlns:a16="http://schemas.microsoft.com/office/drawing/2014/main" id="{2F7439C8-EA25-5F48-8504-100D8DE9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3887788" cy="525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/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 зверь гуляет в сказке,</a:t>
            </a:r>
          </a:p>
          <a:p>
            <a:pPr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Усы топорщит, щурит глазки,</a:t>
            </a:r>
          </a:p>
          <a:p>
            <a:pPr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шляпе, с саблею в руках</a:t>
            </a:r>
          </a:p>
          <a:p>
            <a:pPr>
              <a:buFontTx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в огромных сапогах?</a:t>
            </a:r>
          </a:p>
          <a:p>
            <a:pPr>
              <a:buFontTx/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- Вы узнали героя сказки? </a:t>
            </a:r>
          </a:p>
          <a:p>
            <a:pPr>
              <a:buFontTx/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- Ребята, назовите сказки, где героем был кот. 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/>
          </a:p>
        </p:txBody>
      </p:sp>
      <p:pic>
        <p:nvPicPr>
          <p:cNvPr id="6152" name="Рисунок 7" descr="image_16.png">
            <a:extLst>
              <a:ext uri="{FF2B5EF4-FFF2-40B4-BE49-F238E27FC236}">
                <a16:creationId xmlns:a16="http://schemas.microsoft.com/office/drawing/2014/main" id="{0B0B04DC-8A34-F14B-8CBE-01C0BD765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051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36743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85794"/>
            <a:ext cx="3861622" cy="5214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Александр Сергеевич Пушкин родился 6 июня 1799 года в Москве в нетитулованной дворянской семье.</a:t>
            </a:r>
            <a:br>
              <a:rPr lang="ru-RU" dirty="0"/>
            </a:br>
            <a:endParaRPr lang="ru-RU" dirty="0"/>
          </a:p>
        </p:txBody>
      </p:sp>
      <p:pic>
        <p:nvPicPr>
          <p:cNvPr id="16388" name="Picture 4" descr="http://www.znanie-sila.su/articles/images/487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21481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86363-B250-EC47-9E09-C0FBBBC86078}"/>
              </a:ext>
            </a:extLst>
          </p:cNvPr>
          <p:cNvSpPr txBox="1"/>
          <p:nvPr/>
        </p:nvSpPr>
        <p:spPr>
          <a:xfrm>
            <a:off x="2771800" y="1340768"/>
            <a:ext cx="4498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3. (20 мая 2020 года).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по теме. Рубрика «Проверь себя». Рубрика «Книжная полка».</a:t>
            </a:r>
          </a:p>
        </p:txBody>
      </p:sp>
    </p:spTree>
    <p:extLst>
      <p:ext uri="{BB962C8B-B14F-4D97-AF65-F5344CB8AC3E}">
        <p14:creationId xmlns:p14="http://schemas.microsoft.com/office/powerpoint/2010/main" val="259464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3128" y="1138861"/>
            <a:ext cx="1485216" cy="392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Присказки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6" y="2745071"/>
            <a:ext cx="37780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Скоро сказка сказывается, да не скоро дело делается.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" y="1707865"/>
            <a:ext cx="377804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Сказка от начала начинается, до конца читается, в середке не перебивается.</a:t>
            </a:r>
          </a:p>
        </p:txBody>
      </p:sp>
      <p:pic>
        <p:nvPicPr>
          <p:cNvPr id="1026" name="Picture 2" descr="http://illustrators.ru/uploads/illustration/image/766987/main_766987_origin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52" y="1005795"/>
            <a:ext cx="3859629" cy="47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8416" y="3505278"/>
            <a:ext cx="37733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Вот тебе сказка, а мне бубликов вязка.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8415" y="4265485"/>
            <a:ext cx="377333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Я сам там был, мед и пиво пил, по усам текло, a в рот не попало, на душе пьяно и сыто стало.</a:t>
            </a:r>
          </a:p>
        </p:txBody>
      </p:sp>
      <p:sp>
        <p:nvSpPr>
          <p:cNvPr id="26" name="Подзаголовок 7"/>
          <p:cNvSpPr txBox="1">
            <a:spLocks/>
          </p:cNvSpPr>
          <p:nvPr/>
        </p:nvSpPr>
        <p:spPr>
          <a:xfrm>
            <a:off x="608415" y="5209772"/>
            <a:ext cx="3773330" cy="633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4F991-7EAA-2B48-9428-BB1156F4CA12}"/>
              </a:ext>
            </a:extLst>
          </p:cNvPr>
          <p:cNvSpPr txBox="1"/>
          <p:nvPr/>
        </p:nvSpPr>
        <p:spPr>
          <a:xfrm>
            <a:off x="1115616" y="1052736"/>
            <a:ext cx="77768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сказка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повествовательного, в основном прозаического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 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включающий в себя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разножанровые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 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которых,  отсутствует строгая достоверность.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94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асилиса-Прекрасная-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250" y="9168"/>
            <a:ext cx="3514254" cy="3786190"/>
          </a:xfrm>
        </p:spPr>
      </p:pic>
      <p:pic>
        <p:nvPicPr>
          <p:cNvPr id="5" name="Рисунок 4" descr="гуси-лебеди-сказка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86190"/>
            <a:ext cx="3071810" cy="3071810"/>
          </a:xfrm>
          <a:prstGeom prst="rect">
            <a:avLst/>
          </a:prstGeom>
        </p:spPr>
      </p:pic>
      <p:pic>
        <p:nvPicPr>
          <p:cNvPr id="6" name="Рисунок 5" descr="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0" y="3786190"/>
            <a:ext cx="3786190" cy="3786190"/>
          </a:xfrm>
          <a:prstGeom prst="rect">
            <a:avLst/>
          </a:prstGeom>
        </p:spPr>
      </p:pic>
      <p:pic>
        <p:nvPicPr>
          <p:cNvPr id="7" name="Рисунок 6" descr="s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7222" y="3786190"/>
            <a:ext cx="3071810" cy="3071810"/>
          </a:xfrm>
          <a:prstGeom prst="rect">
            <a:avLst/>
          </a:prstGeom>
        </p:spPr>
      </p:pic>
      <p:pic>
        <p:nvPicPr>
          <p:cNvPr id="8" name="Рисунок 7" descr="1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0"/>
            <a:ext cx="2714644" cy="3857628"/>
          </a:xfrm>
          <a:prstGeom prst="rect">
            <a:avLst/>
          </a:prstGeom>
        </p:spPr>
      </p:pic>
      <p:pic>
        <p:nvPicPr>
          <p:cNvPr id="9" name="Рисунок 8" descr="Морской-царь-и-Василиса-Премудрая-сказ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0"/>
            <a:ext cx="2971800" cy="39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DEB93-8149-4649-A828-B559D9ECF6F3}"/>
              </a:ext>
            </a:extLst>
          </p:cNvPr>
          <p:cNvSpPr txBox="1"/>
          <p:nvPr/>
        </p:nvSpPr>
        <p:spPr>
          <a:xfrm>
            <a:off x="1280160" y="627017"/>
            <a:ext cx="6964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сказки:</a:t>
            </a:r>
          </a:p>
          <a:p>
            <a:endParaRPr lang="ru-RU" sz="4000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Присказка (может и не быть)</a:t>
            </a: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Зачин</a:t>
            </a: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Завязка</a:t>
            </a: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сюжета</a:t>
            </a: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Кульминация</a:t>
            </a:r>
          </a:p>
          <a:p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Концовка</a:t>
            </a:r>
          </a:p>
        </p:txBody>
      </p:sp>
    </p:spTree>
    <p:extLst>
      <p:ext uri="{BB962C8B-B14F-4D97-AF65-F5344CB8AC3E}">
        <p14:creationId xmlns:p14="http://schemas.microsoft.com/office/powerpoint/2010/main" val="269346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5" y="-214339"/>
            <a:ext cx="10287073" cy="7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2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80D8B4-1D49-AA40-B4A4-EAF9D48F3C28}"/>
              </a:ext>
            </a:extLst>
          </p:cNvPr>
          <p:cNvSpPr txBox="1"/>
          <p:nvPr/>
        </p:nvSpPr>
        <p:spPr>
          <a:xfrm>
            <a:off x="1115616" y="1632857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4. (21 мая 2020 года).</a:t>
            </a:r>
          </a:p>
          <a:p>
            <a:pPr algn="jus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сказок и чудес. Л.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Кэррол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«Алиса в стране чудес».</a:t>
            </a:r>
          </a:p>
        </p:txBody>
      </p:sp>
    </p:spTree>
    <p:extLst>
      <p:ext uri="{BB962C8B-B14F-4D97-AF65-F5344CB8AC3E}">
        <p14:creationId xmlns:p14="http://schemas.microsoft.com/office/powerpoint/2010/main" val="128574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33060" cy="55118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влияние на будущего поэта оказала его няня, Арина Родионовна.</a:t>
            </a:r>
          </a:p>
        </p:txBody>
      </p:sp>
      <p:pic>
        <p:nvPicPr>
          <p:cNvPr id="30722" name="Picture 2" descr="https://pbs.twimg.com/media/Cpo4WCOUkAENx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79"/>
            <a:ext cx="4643470" cy="5646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4225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7718356" y="-3106"/>
            <a:ext cx="14225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3106" y="5432356"/>
            <a:ext cx="14225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7721462" y="5429250"/>
            <a:ext cx="14225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0800000">
            <a:off x="3276600" y="0"/>
            <a:ext cx="2286000" cy="62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67200" y="1219200"/>
            <a:ext cx="4648200" cy="259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2400" b="1" dirty="0">
                <a:latin typeface="+mj-lt"/>
              </a:rPr>
              <a:t>Лью́ис Кэ́рролл</a:t>
            </a:r>
            <a:endParaRPr lang="ru-RU" sz="2400" b="1" dirty="0">
              <a:latin typeface="+mj-lt"/>
            </a:endParaRP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Чарльз Лютвидж До́джсон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+mj-lt"/>
              </a:rPr>
              <a:t> 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(27.01.1832 — 14 .01.1898) </a:t>
            </a:r>
            <a:r>
              <a:rPr lang="ru-RU" sz="2400" b="1" dirty="0">
                <a:latin typeface="+mj-lt"/>
              </a:rPr>
              <a:t>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английский писатель, 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математик, 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логик, философ,</a:t>
            </a:r>
            <a:r>
              <a:rPr lang="ru-RU" sz="2400" b="1" dirty="0">
                <a:latin typeface="+mj-lt"/>
              </a:rPr>
              <a:t> 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диакон и фотограф. </a:t>
            </a:r>
          </a:p>
        </p:txBody>
      </p:sp>
      <p:pic>
        <p:nvPicPr>
          <p:cNvPr id="2050" name="Picture 2" descr="C:\Users\Даша\Desktop\Проект\Презентация\doc6draacbiv9v1jypmj31l_800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3826547" cy="3678269"/>
          </a:xfrm>
          <a:prstGeom prst="rect">
            <a:avLst/>
          </a:prstGeom>
          <a:noFill/>
        </p:spPr>
      </p:pic>
      <p:sp>
        <p:nvSpPr>
          <p:cNvPr id="17" name="Содержимое 12"/>
          <p:cNvSpPr txBox="1">
            <a:spLocks/>
          </p:cNvSpPr>
          <p:nvPr/>
        </p:nvSpPr>
        <p:spPr>
          <a:xfrm>
            <a:off x="381000" y="4648200"/>
            <a:ext cx="8763000" cy="106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Наиболее известные произведения — «Алиса в Стране чудес» и «Алиса в Зазеркалье», а также юмористическая поэма «Охота на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Снарка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50036186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ша\Desktop\Проект\Презентация\Alice_Liddell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2791481" cy="4038600"/>
          </a:xfrm>
          <a:prstGeom prst="rect">
            <a:avLst/>
          </a:prstGeom>
          <a:noFill/>
        </p:spPr>
      </p:pic>
      <p:sp>
        <p:nvSpPr>
          <p:cNvPr id="5" name="Содержимое 12"/>
          <p:cNvSpPr txBox="1">
            <a:spLocks/>
          </p:cNvSpPr>
          <p:nvPr/>
        </p:nvSpPr>
        <p:spPr>
          <a:xfrm>
            <a:off x="304800" y="2286000"/>
            <a:ext cx="46482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Али́са Пле́зенс Ли́дделл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-прототип персонажа Алисы из книги «Алиса в Стране чудес» </a:t>
            </a:r>
            <a:r>
              <a:rPr lang="ru-RU" sz="2400" b="1" dirty="0"/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 descr="C:\Users\Даша\Desktop\Проект\Презентация\Alice-Liddell-Signa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0"/>
            <a:ext cx="5334000" cy="1480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53000" y="5410200"/>
            <a:ext cx="364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Алиса в 7 лет,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фото Льюиса Кэрролла (1859)</a:t>
            </a:r>
          </a:p>
        </p:txBody>
      </p:sp>
    </p:spTree>
    <p:extLst>
      <p:ext uri="{BB962C8B-B14F-4D97-AF65-F5344CB8AC3E}">
        <p14:creationId xmlns:p14="http://schemas.microsoft.com/office/powerpoint/2010/main" val="298257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52400"/>
            <a:ext cx="5410200" cy="4525963"/>
          </a:xfrm>
          <a:gradFill flip="none" rotWithShape="1">
            <a:gsLst>
              <a:gs pos="22000">
                <a:srgbClr val="FF3399">
                  <a:alpha val="30000"/>
                </a:srgbClr>
              </a:gs>
              <a:gs pos="17000">
                <a:srgbClr val="FF6633">
                  <a:alpha val="0"/>
                </a:srgbClr>
              </a:gs>
              <a:gs pos="89000">
                <a:srgbClr val="FFFF00">
                  <a:alpha val="82000"/>
                </a:srgbClr>
              </a:gs>
              <a:gs pos="59000">
                <a:srgbClr val="01A78F">
                  <a:alpha val="54000"/>
                </a:srgbClr>
              </a:gs>
              <a:gs pos="46000">
                <a:srgbClr val="3366FF">
                  <a:alpha val="69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«Ну как можно читать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несмешную книжку, да еще и без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картинок?» - подумала Алиса.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Наконец, она придумала, чем бы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заняться: нарвать себе ромашек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и сплести из них  венок.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 Как  вдруг  мимо нее вихрем </a:t>
            </a:r>
          </a:p>
          <a:p>
            <a:pPr>
              <a:lnSpc>
                <a:spcPct val="80000"/>
              </a:lnSpc>
              <a:buNone/>
            </a:pPr>
            <a:r>
              <a:rPr lang="ru-RU" sz="3500" b="1" dirty="0">
                <a:latin typeface="Monotype Corsiva" pitchFamily="66" charset="0"/>
              </a:rPr>
              <a:t>пронесся  … 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6684">
            <a:off x="5082250" y="1296406"/>
            <a:ext cx="4049039" cy="57943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Мартовский заяц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20933694">
            <a:off x="5206726" y="3891528"/>
            <a:ext cx="3276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Bottom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ГУСЕНИЦА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928392">
            <a:off x="241397" y="4868187"/>
            <a:ext cx="3327294" cy="68160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ChevronInverted">
              <a:avLst>
                <a:gd name="adj" fmla="val 61376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>
                <a:ln w="12700">
                  <a:solidFill>
                    <a:srgbClr val="007E39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МЫШЬ-СОНЯ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58674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Белый кролик</a:t>
            </a:r>
            <a:br>
              <a:rPr lang="ru-RU" sz="400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endParaRPr lang="ru-RU" sz="4000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987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ЛУЧШИХ ХУДОЖНИКОВ, ИЛЛЮСТРИРОВАВШИХ «АЛИСУ В СТРАНЕ ЧУДЕС»</a:t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 descr="C:\Users\Даша\Desktop\Проект\Презентация\Carroll,_Alice,_3._Kap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507984" cy="3326892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81000" y="5029200"/>
            <a:ext cx="8229600" cy="1325563"/>
          </a:xfrm>
        </p:spPr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Страницы из первой рукописи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Льюиса Кэрролла «Приключения Алисы под землёй»</a:t>
            </a:r>
          </a:p>
        </p:txBody>
      </p:sp>
    </p:spTree>
    <p:extLst>
      <p:ext uri="{BB962C8B-B14F-4D97-AF65-F5344CB8AC3E}">
        <p14:creationId xmlns:p14="http://schemas.microsoft.com/office/powerpoint/2010/main" val="148314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Льюис Кэрролл</a:t>
            </a:r>
          </a:p>
        </p:txBody>
      </p:sp>
      <p:pic>
        <p:nvPicPr>
          <p:cNvPr id="5" name="Содержимое 4" descr="http://www.kleo.ru/img/items/kessZ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48843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kleo.ru/img/items/08vc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375285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kleo.ru/img/items/k6AA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90600"/>
            <a:ext cx="317182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693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ДЖОН ТЕННИЕЛ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kleo.ru/img/items/H60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838450" cy="281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kleo.ru/img/items/JRsj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90525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kleo.ru/img/items/0386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276600"/>
            <a:ext cx="310515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12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ТУВЕ ЯНССОН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kleo.ru/img/items/ZnW0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2004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kleo.ru/img/items/z4Ma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32004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kleo.ru/img/items/Hu9U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362200"/>
            <a:ext cx="2514600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368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ГРЕГ ХИЛЬДЕБРАНДТ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leo.ru/img/items/M7St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75272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kleo.ru/img/items/75Fj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2819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kleo.ru/img/items/B9F5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0"/>
            <a:ext cx="28956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33654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Благодаря няне Александр Сергеевич познакомился с устным народным творчеством: песнями , сказками, поговорками, пословицами.</a:t>
            </a:r>
          </a:p>
        </p:txBody>
      </p:sp>
      <p:pic>
        <p:nvPicPr>
          <p:cNvPr id="31746" name="Picture 2" descr="http://nadasuge.ru/system/assets/photos/000/070/484/original/e27c85f7ef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7358114" cy="464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Связь с няней  Александр Сергеевич продолжал поддерживать став взрослым, часто ее навещая и посвящая ей стихи.</a:t>
            </a:r>
          </a:p>
        </p:txBody>
      </p:sp>
      <p:pic>
        <p:nvPicPr>
          <p:cNvPr id="32770" name="Picture 2" descr="https://ds03.infourok.ru/uploads/ex/0f32/00052bc9-7b27f3c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3714776" cy="2089561"/>
          </a:xfrm>
          <a:prstGeom prst="rect">
            <a:avLst/>
          </a:prstGeom>
          <a:noFill/>
        </p:spPr>
      </p:pic>
      <p:pic>
        <p:nvPicPr>
          <p:cNvPr id="32772" name="Picture 4" descr="https://ds03.infourok.ru/uploads/ex/00dc/0001c213-f8b3f32a/4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3500462" cy="2625347"/>
          </a:xfrm>
          <a:prstGeom prst="rect">
            <a:avLst/>
          </a:prstGeom>
          <a:noFill/>
        </p:spPr>
      </p:pic>
      <p:pic>
        <p:nvPicPr>
          <p:cNvPr id="32774" name="Picture 6" descr="http://www.ayurvedaplus.ru/.synchron/cust/9da9cfe0d3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3500430" cy="350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3365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Образование  Александр Сергеевич получил в Царскосельском Лицее, </a:t>
            </a:r>
            <a:br>
              <a:rPr lang="ru-RU" sz="3600" b="1" dirty="0"/>
            </a:br>
            <a:r>
              <a:rPr lang="ru-RU" sz="3600" b="1" dirty="0"/>
              <a:t>где он написал свое первое стихотворение</a:t>
            </a:r>
            <a:r>
              <a:rPr lang="ru-RU" sz="3600" dirty="0"/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://www.tanais.info/repin/repin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3"/>
            <a:ext cx="7072362" cy="458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33060" cy="5940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После окончания лицея </a:t>
            </a:r>
            <a:br>
              <a:rPr lang="ru-RU" b="1" dirty="0"/>
            </a:br>
            <a:r>
              <a:rPr lang="ru-RU" b="1" dirty="0"/>
              <a:t>А. С. Пушкин переезжает  в Петербург, где поступает на службу в Коллегию иностранных дел.</a:t>
            </a:r>
          </a:p>
        </p:txBody>
      </p:sp>
      <p:pic>
        <p:nvPicPr>
          <p:cNvPr id="14338" name="Picture 2" descr="http://obshinakryliaduha.ru/_fr/4/2725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572000" cy="555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786214" cy="5000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Петербурге он написал первое свое крупное произведение поэму-сказку «Руслан и Людмила».</a:t>
            </a:r>
          </a:p>
        </p:txBody>
      </p:sp>
      <p:pic>
        <p:nvPicPr>
          <p:cNvPr id="33794" name="Picture 2" descr="http://img.yakaboo.ua/media/catalog/product/3/2/323826_24946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357718" cy="600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3toys.ru/kiwi-public-data/Kiwi_Img/573cb3b79f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65" y="357166"/>
            <a:ext cx="4197903" cy="2714644"/>
          </a:xfrm>
          <a:prstGeom prst="rect">
            <a:avLst/>
          </a:prstGeom>
          <a:noFill/>
        </p:spPr>
      </p:pic>
      <p:pic>
        <p:nvPicPr>
          <p:cNvPr id="26628" name="Picture 4" descr="http://142.r.photoshare.ru/01422/00d905f0dd46b094663e95b1b2e9225697096c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214864" cy="2370861"/>
          </a:xfrm>
          <a:prstGeom prst="rect">
            <a:avLst/>
          </a:prstGeom>
          <a:noFill/>
        </p:spPr>
      </p:pic>
      <p:pic>
        <p:nvPicPr>
          <p:cNvPr id="26630" name="Picture 6" descr="http://mtdata.ru/u24/photo7C45/20314505814-0/hu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5643602" cy="340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772</Words>
  <Application>Microsoft Macintosh PowerPoint</Application>
  <PresentationFormat>Экран (4:3)</PresentationFormat>
  <Paragraphs>109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Calibri</vt:lpstr>
      <vt:lpstr>Comic Sans MS</vt:lpstr>
      <vt:lpstr>Corbel</vt:lpstr>
      <vt:lpstr>Gill Sans MT</vt:lpstr>
      <vt:lpstr>Monotype Corsiva</vt:lpstr>
      <vt:lpstr>Tahoma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Александр Сергеевич Пушкин родился 6 июня 1799 года в Москве в нетитулованной дворянской семье. </vt:lpstr>
      <vt:lpstr>Огромное влияние на будущего поэта оказала его няня, Арина Родионовна.</vt:lpstr>
      <vt:lpstr>Благодаря няне Александр Сергеевич познакомился с устным народным творчеством: песнями , сказками, поговорками, пословицами.</vt:lpstr>
      <vt:lpstr>Связь с няней  Александр Сергеевич продолжал поддерживать став взрослым, часто ее навещая и посвящая ей стихи.</vt:lpstr>
      <vt:lpstr>Образование  Александр Сергеевич получил в Царскосельском Лицее,  где он написал свое первое стихотворение.   </vt:lpstr>
      <vt:lpstr>После окончания лицея  А. С. Пушкин переезжает  в Петербург, где поступает на службу в Коллегию иностранных дел.</vt:lpstr>
      <vt:lpstr>В Петербурге он написал первое свое крупное произведение поэму-сказку «Руслан и Людмила».</vt:lpstr>
      <vt:lpstr>Презентация PowerPoint</vt:lpstr>
      <vt:lpstr>Следующая сказка,  которую написал А. С. Пушкин –  «Сказка о попе и о работнике его Балде»</vt:lpstr>
      <vt:lpstr>«Сказка о царе Салтане, о сыне его славном и могучем богатыре князе Гвидоне  Салтановиче и о прекрасной царевне  Лебеди»  была написана через год.</vt:lpstr>
      <vt:lpstr>Следующая сказка А. С. Пушкина - «Сказка о рыбаке и рыбке»</vt:lpstr>
      <vt:lpstr>«Сказка о мертвой царевне и  семи богатырях» была создана по мотивам русской народной сказки.</vt:lpstr>
      <vt:lpstr>«Сказка о золотом петушке» заканчивает цикл сказок Пушкина.</vt:lpstr>
      <vt:lpstr>Презентация PowerPoint</vt:lpstr>
      <vt:lpstr>        ШАРЛЬ ПЕРРО</vt:lpstr>
      <vt:lpstr>Как бы мне хотелось Жить в волшебном доме, Где хранятся сказки, </vt:lpstr>
      <vt:lpstr>ИСТОРИЯ СОЗДАНИЯ СКАЗКИ</vt:lpstr>
      <vt:lpstr>ЗАГАДКА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Белый кролик </vt:lpstr>
      <vt:lpstr>7 ЛУЧШИХ ХУДОЖНИКОВ, ИЛЛЮСТРИРОВАВШИХ «АЛИСУ В СТРАНЕ ЧУДЕС» </vt:lpstr>
      <vt:lpstr>Льюис Кэрролл</vt:lpstr>
      <vt:lpstr>ДЖОН ТЕННИЕЛ </vt:lpstr>
      <vt:lpstr>ТУВЕ ЯНССОН </vt:lpstr>
      <vt:lpstr>ГРЕГ ХИЛЬДЕБРАНДТ 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– великий русский писатель. </dc:title>
  <dc:creator>Вася</dc:creator>
  <cp:lastModifiedBy>Петров Андрей</cp:lastModifiedBy>
  <cp:revision>25</cp:revision>
  <dcterms:created xsi:type="dcterms:W3CDTF">2017-10-19T16:51:38Z</dcterms:created>
  <dcterms:modified xsi:type="dcterms:W3CDTF">2020-05-12T13:41:15Z</dcterms:modified>
</cp:coreProperties>
</file>